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35" r:id="rId5"/>
  </p:sldMasterIdLst>
  <p:notesMasterIdLst>
    <p:notesMasterId r:id="rId26"/>
  </p:notesMasterIdLst>
  <p:sldIdLst>
    <p:sldId id="308" r:id="rId6"/>
    <p:sldId id="279" r:id="rId7"/>
    <p:sldId id="290" r:id="rId8"/>
    <p:sldId id="273" r:id="rId9"/>
    <p:sldId id="286" r:id="rId10"/>
    <p:sldId id="267" r:id="rId11"/>
    <p:sldId id="268" r:id="rId12"/>
    <p:sldId id="283" r:id="rId13"/>
    <p:sldId id="284" r:id="rId14"/>
    <p:sldId id="314" r:id="rId15"/>
    <p:sldId id="282" r:id="rId16"/>
    <p:sldId id="276" r:id="rId17"/>
    <p:sldId id="292" r:id="rId18"/>
    <p:sldId id="293" r:id="rId19"/>
    <p:sldId id="294" r:id="rId20"/>
    <p:sldId id="288" r:id="rId21"/>
    <p:sldId id="297" r:id="rId22"/>
    <p:sldId id="298" r:id="rId23"/>
    <p:sldId id="316"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966" autoAdjust="0"/>
  </p:normalViewPr>
  <p:slideViewPr>
    <p:cSldViewPr snapToGrid="0">
      <p:cViewPr varScale="1">
        <p:scale>
          <a:sx n="84" d="100"/>
          <a:sy n="84"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AdvanceQuery_NETCoreGrowthA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than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spc="50" baseline="0" dirty="0">
                <a:latin typeface="Segoe UI Semibold" panose="020B0702040204020203" pitchFamily="34" charset="0"/>
                <a:cs typeface="Segoe UI Semibold" panose="020B0702040204020203" pitchFamily="34" charset="0"/>
              </a:rPr>
              <a:t>.NET CORE 2.0 GROWTH</a:t>
            </a:r>
          </a:p>
        </c:rich>
      </c:tx>
      <c:overlay val="0"/>
      <c:spPr>
        <a:noFill/>
        <a:ln>
          <a:noFill/>
        </a:ln>
        <a:effectLst/>
      </c:spPr>
      <c:txPr>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barChart>
        <c:barDir val="col"/>
        <c:grouping val="clustered"/>
        <c:varyColors val="0"/>
        <c:ser>
          <c:idx val="0"/>
          <c:order val="0"/>
          <c:tx>
            <c:strRef>
              <c:f>Sheet5!$B$1</c:f>
              <c:strCache>
                <c:ptCount val="1"/>
                <c:pt idx="0">
                  <c:v>Engaged-2day</c:v>
                </c:pt>
              </c:strCache>
            </c:strRef>
          </c:tx>
          <c:spPr>
            <a:solidFill>
              <a:schemeClr val="accent1"/>
            </a:solidFill>
            <a:ln>
              <a:noFill/>
            </a:ln>
            <a:effectLst/>
          </c:spPr>
          <c:invertIfNegative val="0"/>
          <c:cat>
            <c:numRef>
              <c:f>Sheet5!$A$2:$A$13</c:f>
              <c:numCache>
                <c:formatCode>m/d/yyyy</c:formatCode>
                <c:ptCount val="12"/>
                <c:pt idx="0">
                  <c:v>42767</c:v>
                </c:pt>
                <c:pt idx="1">
                  <c:v>42795</c:v>
                </c:pt>
                <c:pt idx="2">
                  <c:v>42826</c:v>
                </c:pt>
                <c:pt idx="3">
                  <c:v>42856</c:v>
                </c:pt>
                <c:pt idx="4">
                  <c:v>42887</c:v>
                </c:pt>
                <c:pt idx="5">
                  <c:v>42917</c:v>
                </c:pt>
                <c:pt idx="6">
                  <c:v>42948</c:v>
                </c:pt>
                <c:pt idx="7">
                  <c:v>42979</c:v>
                </c:pt>
                <c:pt idx="8">
                  <c:v>43009</c:v>
                </c:pt>
                <c:pt idx="9">
                  <c:v>43040</c:v>
                </c:pt>
                <c:pt idx="10">
                  <c:v>43070</c:v>
                </c:pt>
                <c:pt idx="11">
                  <c:v>43101</c:v>
                </c:pt>
              </c:numCache>
            </c:numRef>
          </c:cat>
          <c:val>
            <c:numRef>
              <c:f>Sheet5!$B$2:$B$13</c:f>
              <c:numCache>
                <c:formatCode>_(* #,##0_);_(* \(#,##0\);_(* "-"??_);_(@_)</c:formatCode>
                <c:ptCount val="12"/>
                <c:pt idx="0">
                  <c:v>22137</c:v>
                </c:pt>
                <c:pt idx="1">
                  <c:v>90394</c:v>
                </c:pt>
                <c:pt idx="2">
                  <c:v>111932</c:v>
                </c:pt>
                <c:pt idx="3">
                  <c:v>139540</c:v>
                </c:pt>
                <c:pt idx="4">
                  <c:v>154953</c:v>
                </c:pt>
                <c:pt idx="5">
                  <c:v>166636</c:v>
                </c:pt>
                <c:pt idx="6">
                  <c:v>222201</c:v>
                </c:pt>
                <c:pt idx="7">
                  <c:v>273724</c:v>
                </c:pt>
                <c:pt idx="8">
                  <c:v>349655</c:v>
                </c:pt>
                <c:pt idx="9">
                  <c:v>411495</c:v>
                </c:pt>
                <c:pt idx="10">
                  <c:v>407241</c:v>
                </c:pt>
                <c:pt idx="11">
                  <c:v>506313</c:v>
                </c:pt>
              </c:numCache>
            </c:numRef>
          </c:val>
          <c:extLst>
            <c:ext xmlns:c16="http://schemas.microsoft.com/office/drawing/2014/chart" uri="{C3380CC4-5D6E-409C-BE32-E72D297353CC}">
              <c16:uniqueId val="{00000000-B0F7-4082-A12A-A2AAB0A7DAB2}"/>
            </c:ext>
          </c:extLst>
        </c:ser>
        <c:dLbls>
          <c:showLegendKey val="0"/>
          <c:showVal val="0"/>
          <c:showCatName val="0"/>
          <c:showSerName val="0"/>
          <c:showPercent val="0"/>
          <c:showBubbleSize val="0"/>
        </c:dLbls>
        <c:gapWidth val="219"/>
        <c:overlap val="-27"/>
        <c:axId val="477296792"/>
        <c:axId val="477295808"/>
      </c:barChart>
      <c:dateAx>
        <c:axId val="4772967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7295808"/>
        <c:crosses val="autoZero"/>
        <c:auto val="1"/>
        <c:lblOffset val="100"/>
        <c:baseTimeUnit val="months"/>
      </c:dateAx>
      <c:valAx>
        <c:axId val="477295808"/>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47729679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Sheet1!$E$7</c:f>
              <c:strCache>
                <c:ptCount val="1"/>
                <c:pt idx="0">
                  <c:v>.NET Core 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Sheet1!$E$8:$E$12</c:f>
              <c:numCache>
                <c:formatCode>General</c:formatCode>
                <c:ptCount val="5"/>
                <c:pt idx="0">
                  <c:v>138801</c:v>
                </c:pt>
                <c:pt idx="1">
                  <c:v>226917</c:v>
                </c:pt>
                <c:pt idx="2">
                  <c:v>251655</c:v>
                </c:pt>
                <c:pt idx="3">
                  <c:v>309638</c:v>
                </c:pt>
                <c:pt idx="4">
                  <c:v>325659</c:v>
                </c:pt>
              </c:numCache>
            </c:numRef>
          </c:val>
          <c:smooth val="0"/>
          <c:extLst>
            <c:ext xmlns:c16="http://schemas.microsoft.com/office/drawing/2014/chart" uri="{C3380CC4-5D6E-409C-BE32-E72D297353CC}">
              <c16:uniqueId val="{00000000-6CA6-4763-B44F-EDF34FCDA2AA}"/>
            </c:ext>
          </c:extLst>
        </c:ser>
        <c:ser>
          <c:idx val="1"/>
          <c:order val="1"/>
          <c:tx>
            <c:strRef>
              <c:f>Sheet1!$F$7</c:f>
              <c:strCache>
                <c:ptCount val="1"/>
                <c:pt idx="0">
                  <c:v>.NET Core 1.X</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Sheet1!$F$8:$F$12</c:f>
              <c:numCache>
                <c:formatCode>General</c:formatCode>
                <c:ptCount val="5"/>
                <c:pt idx="0">
                  <c:v>111783</c:v>
                </c:pt>
                <c:pt idx="1">
                  <c:v>138628</c:v>
                </c:pt>
                <c:pt idx="2">
                  <c:v>111451</c:v>
                </c:pt>
                <c:pt idx="3">
                  <c:v>109309</c:v>
                </c:pt>
                <c:pt idx="4">
                  <c:v>90056</c:v>
                </c:pt>
              </c:numCache>
            </c:numRef>
          </c:val>
          <c:smooth val="0"/>
          <c:extLst>
            <c:ext xmlns:c16="http://schemas.microsoft.com/office/drawing/2014/chart" uri="{C3380CC4-5D6E-409C-BE32-E72D297353CC}">
              <c16:uniqueId val="{00000001-6CA6-4763-B44F-EDF34FCDA2AA}"/>
            </c:ext>
          </c:extLst>
        </c:ser>
        <c:dLbls>
          <c:showLegendKey val="0"/>
          <c:showVal val="0"/>
          <c:showCatName val="0"/>
          <c:showSerName val="0"/>
          <c:showPercent val="0"/>
          <c:showBubbleSize val="0"/>
        </c:dLbls>
        <c:marker val="1"/>
        <c:smooth val="0"/>
        <c:axId val="530480672"/>
        <c:axId val="530480344"/>
      </c:lineChart>
      <c:dateAx>
        <c:axId val="53048067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30480344"/>
        <c:crosses val="autoZero"/>
        <c:auto val="1"/>
        <c:lblOffset val="100"/>
        <c:baseTimeUnit val="months"/>
      </c:dateAx>
      <c:valAx>
        <c:axId val="530480344"/>
        <c:scaling>
          <c:orientation val="minMax"/>
        </c:scaling>
        <c:delete val="1"/>
        <c:axPos val="l"/>
        <c:numFmt formatCode="General" sourceLinked="1"/>
        <c:majorTickMark val="none"/>
        <c:minorTickMark val="none"/>
        <c:tickLblPos val="nextTo"/>
        <c:crossAx val="530480672"/>
        <c:crosses val="autoZero"/>
        <c:crossBetween val="between"/>
      </c:valAx>
      <c:spPr>
        <a:noFill/>
        <a:ln>
          <a:noFill/>
        </a:ln>
        <a:effectLst/>
      </c:spPr>
    </c:plotArea>
    <c:legend>
      <c:legendPos val="t"/>
      <c:layout>
        <c:manualLayout>
          <c:xMode val="edge"/>
          <c:yMode val="edge"/>
          <c:x val="0.21207712072169915"/>
          <c:y val="6.8938028667053355E-2"/>
          <c:w val="0.57584575855660169"/>
          <c:h val="8.02103139769203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643184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250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58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44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923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our usage is growing. As of February 2018, if we take a look at just the cross-platform, web workload (.NET Core) you can see we are already over a half million active developers per month. Active means unique developers with 2+ days of development per month.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we’re seeing double digit percentage growth of .NET Core </a:t>
            </a:r>
            <a:r>
              <a:rPr lang="en-US" dirty="0" err="1"/>
              <a:t>MoM</a:t>
            </a:r>
            <a:r>
              <a:rPr lang="en-US" dirty="0"/>
              <a:t> since 2.0 release in August. Metric includes .NET Core CLI + .NET Core in Visual Studio, 2day+ Active.  </a:t>
            </a:r>
          </a:p>
          <a:p>
            <a:endParaRPr lang="en-US" dirty="0"/>
          </a:p>
          <a:p>
            <a:r>
              <a:rPr lang="en-US" dirty="0"/>
              <a:t>.NET all up across </a:t>
            </a:r>
            <a:r>
              <a:rPr lang="en-US"/>
              <a:t>other workloads is </a:t>
            </a:r>
            <a:r>
              <a:rPr lang="en-US" dirty="0"/>
              <a:t>also growing rapidly. We have 4M active developers. We get about 450K new developers/Month and we see a 15% growth in Community PR’s </a:t>
            </a:r>
            <a:r>
              <a:rPr lang="en-US" dirty="0" err="1"/>
              <a:t>MoM</a:t>
            </a:r>
            <a:r>
              <a:rPr lang="en-US" dirty="0"/>
              <a:t>. </a:t>
            </a:r>
          </a:p>
        </p:txBody>
      </p:sp>
      <p:sp>
        <p:nvSpPr>
          <p:cNvPr id="4" name="Slide Number Placeholder 3"/>
          <p:cNvSpPr>
            <a:spLocks noGrp="1"/>
          </p:cNvSpPr>
          <p:nvPr>
            <p:ph type="sldNum" sz="quarter" idx="10"/>
          </p:nvPr>
        </p:nvSpPr>
        <p:spPr/>
        <p:txBody>
          <a:bodyPr/>
          <a:lstStyle/>
          <a:p>
            <a:fld id="{A5B2E1C3-744A-48F6-B1A1-972992C1F32F}" type="slidenum">
              <a:rPr lang="en-US" smtClean="0"/>
              <a:t>16</a:t>
            </a:fld>
            <a:endParaRPr lang="en-US"/>
          </a:p>
        </p:txBody>
      </p:sp>
    </p:spTree>
    <p:extLst>
      <p:ext uri="{BB962C8B-B14F-4D97-AF65-F5344CB8AC3E}">
        <p14:creationId xmlns:p14="http://schemas.microsoft.com/office/powerpoint/2010/main" val="2117039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234549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190371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In-Browser tutorial:</a:t>
            </a:r>
          </a:p>
          <a:p>
            <a:r>
              <a:rPr lang="en-US" dirty="0"/>
              <a:t>www.dot.net </a:t>
            </a:r>
            <a:r>
              <a:rPr lang="en-US" dirty="0">
                <a:sym typeface="Wingdings" panose="05000000000000000000" pitchFamily="2" charset="2"/>
              </a:rPr>
              <a:t> Get Started  Select In-browser tutorial</a:t>
            </a:r>
            <a:endParaRPr lang="en-US" dirty="0"/>
          </a:p>
          <a:p>
            <a:endParaRPr lang="en-US" dirty="0"/>
          </a:p>
          <a:p>
            <a:r>
              <a:rPr lang="en-US" dirty="0"/>
              <a:t>Machine demo:</a:t>
            </a:r>
          </a:p>
          <a:p>
            <a:r>
              <a:rPr lang="en-US" dirty="0"/>
              <a:t>Setup – install dotnet SDK (www.dot.net\core) &amp; Visual Studio Code (code.visualstudio.com)</a:t>
            </a:r>
          </a:p>
          <a:p>
            <a:endParaRPr lang="en-US" dirty="0"/>
          </a:p>
          <a:p>
            <a:r>
              <a:rPr lang="en-US" dirty="0"/>
              <a:t>Open terminal/command prompt</a:t>
            </a:r>
          </a:p>
          <a:p>
            <a:r>
              <a:rPr lang="en-US" dirty="0"/>
              <a:t>&gt;dotnet new </a:t>
            </a:r>
          </a:p>
          <a:p>
            <a:r>
              <a:rPr lang="en-US" dirty="0"/>
              <a:t>Show all the templates you can use</a:t>
            </a:r>
          </a:p>
          <a:p>
            <a:r>
              <a:rPr lang="en-US" dirty="0"/>
              <a:t>&gt;dotnet new web</a:t>
            </a:r>
          </a:p>
          <a:p>
            <a:r>
              <a:rPr lang="en-US" dirty="0"/>
              <a:t>Creates a web application</a:t>
            </a:r>
          </a:p>
          <a:p>
            <a:r>
              <a:rPr lang="en-US" dirty="0"/>
              <a:t>&gt;dotnet run</a:t>
            </a:r>
          </a:p>
          <a:p>
            <a:r>
              <a:rPr lang="en-US" dirty="0"/>
              <a:t>Starts web app. Navigate a browser to localhost:5000 to show “Hello World”</a:t>
            </a:r>
          </a:p>
          <a:p>
            <a:r>
              <a:rPr lang="en-US" dirty="0"/>
              <a:t>&gt; CTRL+C to stop web server</a:t>
            </a:r>
          </a:p>
          <a:p>
            <a:pPr marL="0" indent="0">
              <a:buFont typeface="Wingdings" panose="05000000000000000000" pitchFamily="2" charset="2"/>
              <a:buNone/>
            </a:pPr>
            <a:r>
              <a:rPr lang="en-US" dirty="0"/>
              <a:t>&gt;code .</a:t>
            </a:r>
          </a:p>
          <a:p>
            <a:pPr marL="0" indent="0">
              <a:buFont typeface="Wingdings" panose="05000000000000000000" pitchFamily="2" charset="2"/>
              <a:buNone/>
            </a:pPr>
            <a:r>
              <a:rPr lang="en-US" dirty="0"/>
              <a:t>Open </a:t>
            </a:r>
            <a:r>
              <a:rPr lang="en-US" dirty="0" err="1"/>
              <a:t>VSCode</a:t>
            </a:r>
            <a:r>
              <a:rPr lang="en-US" dirty="0"/>
              <a:t> &amp; show editor, debugger, etc.</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If </a:t>
            </a:r>
            <a:r>
              <a:rPr lang="en-US" dirty="0" err="1"/>
              <a:t>savy</a:t>
            </a:r>
            <a:r>
              <a:rPr lang="en-US" dirty="0"/>
              <a:t> kids, open up Visual Studio – “NASA Control Center” – explain that as software systems code bases grow, you need tools to help you manage (build, debug, diagnose, monitor, etc.) them. </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98519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It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257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5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784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wants to have a successful career and that means finding a job. There are a LOT of .NET jobs available. And in general, there are a huge amount of programming jobs. There aren’t enough people graduating with computer science degrees in the US to fill all the jobs available.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592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couldn’t do any of this this without the open source community. </a:t>
            </a:r>
          </a:p>
          <a:p>
            <a:endParaRPr lang="en-US" dirty="0"/>
          </a:p>
          <a:p>
            <a:r>
              <a:rPr lang="en-US" dirty="0"/>
              <a:t>Open source is about accepting people’s diverse opinions and combined intelligence to build something amazing. There are thousands of people all over the world contributing to the .NET platform.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02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*contributor = Submitted a Pull Request or </a:t>
            </a:r>
            <a:r>
              <a:rPr lang="en-US" i="1" dirty="0"/>
              <a:t>Created </a:t>
            </a:r>
            <a:r>
              <a:rPr lang="en-US" dirty="0"/>
              <a:t>an Issue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 2:19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14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19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didn’t happen overnight. Here’s a little history of .NET open 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2:35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182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3/20/2018 2:19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62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r>
              <a:rPr lang="en-US" sz="2400" i="1" dirty="0">
                <a:solidFill>
                  <a:schemeClr val="bg1"/>
                </a:solidFill>
              </a:rPr>
              <a:t>A developer platform for building all your apps.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1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1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16517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r>
              <a:rPr lang="en-US" sz="2400" i="1" dirty="0">
                <a:solidFill>
                  <a:schemeClr val="bg1"/>
                </a:solidFill>
              </a:rPr>
              <a:t>A developer platform for building all your apps. </a:t>
            </a:r>
          </a:p>
        </p:txBody>
      </p:sp>
    </p:spTree>
    <p:extLst>
      <p:ext uri="{BB962C8B-B14F-4D97-AF65-F5344CB8AC3E}">
        <p14:creationId xmlns:p14="http://schemas.microsoft.com/office/powerpoint/2010/main" val="338012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3525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814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290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868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28093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228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642748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427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2283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214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vider">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79740" y="2046110"/>
            <a:ext cx="9032520" cy="1389945"/>
          </a:xfrm>
        </p:spPr>
        <p:txBody>
          <a:bodyPr anchor="t">
            <a:normAutofit/>
          </a:bodyPr>
          <a:lstStyle>
            <a:lvl1pPr algn="ctr">
              <a:defRPr sz="4800" b="1" cap="none" baseline="0">
                <a:solidFill>
                  <a:srgbClr val="FFFFFF"/>
                </a:solidFill>
              </a:defRPr>
            </a:lvl1pPr>
          </a:lstStyle>
          <a:p>
            <a:r>
              <a:rPr lang="en-US" dirty="0"/>
              <a:t>Divider page text</a:t>
            </a:r>
          </a:p>
        </p:txBody>
      </p:sp>
    </p:spTree>
    <p:extLst>
      <p:ext uri="{BB962C8B-B14F-4D97-AF65-F5344CB8AC3E}">
        <p14:creationId xmlns:p14="http://schemas.microsoft.com/office/powerpoint/2010/main" val="3984398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0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30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6379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26" r:id="rId9"/>
    <p:sldLayoutId id="2147483728" r:id="rId10"/>
    <p:sldLayoutId id="2147483730" r:id="rId11"/>
    <p:sldLayoutId id="2147483733" r:id="rId12"/>
    <p:sldLayoutId id="2147483711" r:id="rId13"/>
    <p:sldLayoutId id="2147483714" r:id="rId14"/>
    <p:sldLayoutId id="214748375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537266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31.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hyperlink" Target="http://www.dot.net/"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www.visualstudio.com/" TargetMode="External"/><Relationship Id="rId7" Type="http://schemas.openxmlformats.org/officeDocument/2006/relationships/image" Target="../media/image46.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microsoft.com/office/2007/relationships/hdphoto" Target="../media/hdphoto2.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www.cncf.io/blog/2017/06/05/30-highest-velocity-open-source-project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A47DD-7F7F-4967-AE67-280985B29198}"/>
              </a:ext>
            </a:extLst>
          </p:cNvPr>
          <p:cNvPicPr>
            <a:picLocks noChangeAspect="1"/>
          </p:cNvPicPr>
          <p:nvPr/>
        </p:nvPicPr>
        <p:blipFill>
          <a:blip r:embed="rId3"/>
          <a:stretch>
            <a:fillRect/>
          </a:stretch>
        </p:blipFill>
        <p:spPr>
          <a:xfrm>
            <a:off x="4714828" y="0"/>
            <a:ext cx="7477172" cy="6858000"/>
          </a:xfrm>
          <a:prstGeom prst="rect">
            <a:avLst/>
          </a:prstGeom>
        </p:spPr>
      </p:pic>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120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spTree>
    <p:extLst>
      <p:ext uri="{BB962C8B-B14F-4D97-AF65-F5344CB8AC3E}">
        <p14:creationId xmlns:p14="http://schemas.microsoft.com/office/powerpoint/2010/main" val="4015631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Age of Ascent, </a:t>
            </a: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7"/>
              </a:rPr>
              <a:t>Illyriad</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 Games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31" y="1030705"/>
            <a:ext cx="5183680" cy="5642100"/>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2841919" y="1089424"/>
            <a:ext cx="6508161" cy="5644007"/>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2" name="Picture 1">
            <a:extLst>
              <a:ext uri="{FF2B5EF4-FFF2-40B4-BE49-F238E27FC236}">
                <a16:creationId xmlns:a16="http://schemas.microsoft.com/office/drawing/2014/main" id="{679507CB-DFAC-4573-8D5B-953CDF266ECC}"/>
              </a:ext>
            </a:extLst>
          </p:cNvPr>
          <p:cNvPicPr>
            <a:picLocks noChangeAspect="1"/>
          </p:cNvPicPr>
          <p:nvPr/>
        </p:nvPicPr>
        <p:blipFill>
          <a:blip r:embed="rId3"/>
          <a:stretch>
            <a:fillRect/>
          </a:stretch>
        </p:blipFill>
        <p:spPr>
          <a:xfrm>
            <a:off x="266920" y="1080654"/>
            <a:ext cx="6800626" cy="5575465"/>
          </a:xfrm>
          <a:prstGeom prst="rect">
            <a:avLst/>
          </a:prstGeom>
        </p:spPr>
      </p:pic>
      <p:pic>
        <p:nvPicPr>
          <p:cNvPr id="3" name="Picture 2">
            <a:extLst>
              <a:ext uri="{FF2B5EF4-FFF2-40B4-BE49-F238E27FC236}">
                <a16:creationId xmlns:a16="http://schemas.microsoft.com/office/drawing/2014/main" id="{EE677B52-C72C-4C44-82E5-E94260117B34}"/>
              </a:ext>
            </a:extLst>
          </p:cNvPr>
          <p:cNvPicPr>
            <a:picLocks noChangeAspect="1"/>
          </p:cNvPicPr>
          <p:nvPr/>
        </p:nvPicPr>
        <p:blipFill>
          <a:blip r:embed="rId4"/>
          <a:stretch>
            <a:fillRect/>
          </a:stretch>
        </p:blipFill>
        <p:spPr>
          <a:xfrm>
            <a:off x="7478398" y="1088236"/>
            <a:ext cx="4035829" cy="5668824"/>
          </a:xfrm>
          <a:prstGeom prst="rect">
            <a:avLst/>
          </a:prstGeom>
        </p:spPr>
      </p:pic>
      <p:pic>
        <p:nvPicPr>
          <p:cNvPr id="4" name="Picture 3">
            <a:extLst>
              <a:ext uri="{FF2B5EF4-FFF2-40B4-BE49-F238E27FC236}">
                <a16:creationId xmlns:a16="http://schemas.microsoft.com/office/drawing/2014/main" id="{3B134AF9-9AB3-44D0-8B85-20A6D8A069DA}"/>
              </a:ext>
            </a:extLst>
          </p:cNvPr>
          <p:cNvPicPr>
            <a:picLocks noChangeAspect="1"/>
          </p:cNvPicPr>
          <p:nvPr/>
        </p:nvPicPr>
        <p:blipFill>
          <a:blip r:embed="rId5"/>
          <a:stretch>
            <a:fillRect/>
          </a:stretch>
        </p:blipFill>
        <p:spPr>
          <a:xfrm>
            <a:off x="1373641" y="1939530"/>
            <a:ext cx="9705975" cy="4067175"/>
          </a:xfrm>
          <a:prstGeom prst="rect">
            <a:avLst/>
          </a:prstGeom>
          <a:ln>
            <a:solidFill>
              <a:schemeClr val="tx2"/>
            </a:solidFill>
          </a:ln>
        </p:spPr>
      </p:pic>
      <p:sp>
        <p:nvSpPr>
          <p:cNvPr id="7" name="Rectangle 6">
            <a:extLst>
              <a:ext uri="{FF2B5EF4-FFF2-40B4-BE49-F238E27FC236}">
                <a16:creationId xmlns:a16="http://schemas.microsoft.com/office/drawing/2014/main" id="{3157D721-E0A4-4865-AAB2-D136133377A4}"/>
              </a:ext>
            </a:extLst>
          </p:cNvPr>
          <p:cNvSpPr/>
          <p:nvPr/>
        </p:nvSpPr>
        <p:spPr bwMode="auto">
          <a:xfrm>
            <a:off x="6899564" y="1998905"/>
            <a:ext cx="402573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9AF027-6FDB-4B89-9491-88056E6BA52A}"/>
              </a:ext>
            </a:extLst>
          </p:cNvPr>
          <p:cNvSpPr/>
          <p:nvPr/>
        </p:nvSpPr>
        <p:spPr bwMode="auto">
          <a:xfrm>
            <a:off x="2256311" y="2412507"/>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2E59CA-B18B-4B40-8256-40D520C769D9}"/>
              </a:ext>
            </a:extLst>
          </p:cNvPr>
          <p:cNvSpPr/>
          <p:nvPr/>
        </p:nvSpPr>
        <p:spPr bwMode="auto">
          <a:xfrm>
            <a:off x="1494313" y="3510481"/>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05F815-712F-4EF4-BCB3-CCA54573BA8E}"/>
              </a:ext>
            </a:extLst>
          </p:cNvPr>
          <p:cNvSpPr>
            <a:spLocks noGrp="1"/>
          </p:cNvSpPr>
          <p:nvPr>
            <p:ph type="title"/>
          </p:nvPr>
        </p:nvSpPr>
        <p:spPr/>
        <p:txBody>
          <a:bodyPr/>
          <a:lstStyle/>
          <a:p>
            <a:r>
              <a:rPr lang="en-US" b="1"/>
              <a:t>.NET Core Growth</a:t>
            </a:r>
          </a:p>
        </p:txBody>
      </p:sp>
      <p:sp>
        <p:nvSpPr>
          <p:cNvPr id="4" name="TextBox 3">
            <a:extLst>
              <a:ext uri="{FF2B5EF4-FFF2-40B4-BE49-F238E27FC236}">
                <a16:creationId xmlns:a16="http://schemas.microsoft.com/office/drawing/2014/main" id="{ABADB2D2-C81E-4000-942E-0EE27059D868}"/>
              </a:ext>
            </a:extLst>
          </p:cNvPr>
          <p:cNvSpPr txBox="1"/>
          <p:nvPr/>
        </p:nvSpPr>
        <p:spPr>
          <a:xfrm>
            <a:off x="339366" y="1216059"/>
            <a:ext cx="11513271" cy="646331"/>
          </a:xfrm>
          <a:prstGeom prst="rect">
            <a:avLst/>
          </a:prstGeom>
          <a:noFill/>
        </p:spPr>
        <p:txBody>
          <a:bodyPr wrap="square" rtlCol="0">
            <a:spAutoFit/>
          </a:bodyPr>
          <a:lstStyle/>
          <a:p>
            <a:pPr algn="ctr"/>
            <a:r>
              <a:rPr lang="en-US" sz="3600" b="1" dirty="0"/>
              <a:t>Over Half Million</a:t>
            </a:r>
            <a:r>
              <a:rPr lang="en-US" sz="3600" dirty="0"/>
              <a:t> Active* .NET Core 2.0 Developers!</a:t>
            </a:r>
          </a:p>
        </p:txBody>
      </p:sp>
      <p:graphicFrame>
        <p:nvGraphicFramePr>
          <p:cNvPr id="9" name="Chart 8">
            <a:extLst>
              <a:ext uri="{FF2B5EF4-FFF2-40B4-BE49-F238E27FC236}">
                <a16:creationId xmlns:a16="http://schemas.microsoft.com/office/drawing/2014/main" id="{0C357FBF-2EAA-458B-9675-FF36683128B9}"/>
              </a:ext>
            </a:extLst>
          </p:cNvPr>
          <p:cNvGraphicFramePr>
            <a:graphicFrameLocks/>
          </p:cNvGraphicFramePr>
          <p:nvPr>
            <p:extLst/>
          </p:nvPr>
        </p:nvGraphicFramePr>
        <p:xfrm>
          <a:off x="540775" y="2101514"/>
          <a:ext cx="5555226" cy="3848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713AB11-ABD9-42CA-97DB-B067B674DCFA}"/>
              </a:ext>
            </a:extLst>
          </p:cNvPr>
          <p:cNvGraphicFramePr>
            <a:graphicFrameLocks/>
          </p:cNvGraphicFramePr>
          <p:nvPr>
            <p:extLst/>
          </p:nvPr>
        </p:nvGraphicFramePr>
        <p:xfrm>
          <a:off x="6095999" y="2080921"/>
          <a:ext cx="5756637" cy="3868692"/>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B31E72A5-5573-45FA-9E98-F9B01E814329}"/>
              </a:ext>
            </a:extLst>
          </p:cNvPr>
          <p:cNvSpPr/>
          <p:nvPr/>
        </p:nvSpPr>
        <p:spPr>
          <a:xfrm>
            <a:off x="7904058" y="2101514"/>
            <a:ext cx="2140522" cy="307777"/>
          </a:xfrm>
          <a:prstGeom prst="rect">
            <a:avLst/>
          </a:prstGeom>
        </p:spPr>
        <p:txBody>
          <a:bodyPr wrap="none">
            <a:spAutoFit/>
          </a:bodyPr>
          <a:lstStyle/>
          <a:p>
            <a:pPr algn="ctr">
              <a:defRPr sz="1400" b="0" i="0" u="none" strike="noStrike" kern="1200" spc="50" baseline="0">
                <a:solidFill>
                  <a:srgbClr val="505050">
                    <a:lumMod val="65000"/>
                    <a:lumOff val="35000"/>
                  </a:srgbClr>
                </a:solidFill>
                <a:latin typeface="Segoe UI Semibold" panose="020B0702040204020203" pitchFamily="34" charset="0"/>
                <a:ea typeface="+mn-ea"/>
                <a:cs typeface="Segoe UI Semibold" panose="020B0702040204020203" pitchFamily="34" charset="0"/>
              </a:defRPr>
            </a:pPr>
            <a:r>
              <a:rPr lang="en-US" spc="50" dirty="0">
                <a:latin typeface="Segoe UI Semibold" panose="020B0702040204020203" pitchFamily="34" charset="0"/>
                <a:cs typeface="Segoe UI Semibold" panose="020B0702040204020203" pitchFamily="34" charset="0"/>
              </a:rPr>
              <a:t>.NET CORE ADOPTION</a:t>
            </a:r>
          </a:p>
        </p:txBody>
      </p:sp>
      <p:sp>
        <p:nvSpPr>
          <p:cNvPr id="3" name="Rectangle 2">
            <a:extLst>
              <a:ext uri="{FF2B5EF4-FFF2-40B4-BE49-F238E27FC236}">
                <a16:creationId xmlns:a16="http://schemas.microsoft.com/office/drawing/2014/main" id="{FC7D8F6D-18A1-46A8-ACEB-63BDB8705636}"/>
              </a:ext>
            </a:extLst>
          </p:cNvPr>
          <p:cNvSpPr/>
          <p:nvPr/>
        </p:nvSpPr>
        <p:spPr>
          <a:xfrm>
            <a:off x="540774" y="6038108"/>
            <a:ext cx="11152115" cy="369332"/>
          </a:xfrm>
          <a:prstGeom prst="rect">
            <a:avLst/>
          </a:prstGeom>
        </p:spPr>
        <p:txBody>
          <a:bodyPr wrap="square">
            <a:spAutoFit/>
          </a:bodyPr>
          <a:lstStyle/>
          <a:p>
            <a:pPr algn="ctr"/>
            <a:r>
              <a:rPr lang="en-US" dirty="0"/>
              <a:t>* Active = unique monthly developers with 2+ days of development per month. </a:t>
            </a:r>
          </a:p>
        </p:txBody>
      </p:sp>
    </p:spTree>
    <p:extLst>
      <p:ext uri="{BB962C8B-B14F-4D97-AF65-F5344CB8AC3E}">
        <p14:creationId xmlns:p14="http://schemas.microsoft.com/office/powerpoint/2010/main" val="921799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9895C6-ED04-47AB-B79E-EF04DA513112}"/>
              </a:ext>
            </a:extLst>
          </p:cNvPr>
          <p:cNvPicPr>
            <a:picLocks noChangeAspect="1"/>
          </p:cNvPicPr>
          <p:nvPr/>
        </p:nvPicPr>
        <p:blipFill>
          <a:blip r:embed="rId3"/>
          <a:stretch>
            <a:fillRect/>
          </a:stretch>
        </p:blipFill>
        <p:spPr>
          <a:xfrm>
            <a:off x="2788679" y="1189176"/>
            <a:ext cx="9134081" cy="5002155"/>
          </a:xfrm>
          <a:prstGeom prst="rect">
            <a:avLst/>
          </a:prstGeom>
        </p:spPr>
      </p:pic>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hlinkClick r:id="rId4"/>
              </a:rPr>
              <a:t>www.dot.net</a:t>
            </a:r>
            <a:r>
              <a:rPr lang="en-US" dirty="0"/>
              <a: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4" name="Picture 3">
            <a:extLst>
              <a:ext uri="{FF2B5EF4-FFF2-40B4-BE49-F238E27FC236}">
                <a16:creationId xmlns:a16="http://schemas.microsoft.com/office/drawing/2014/main" id="{28CD4AEA-6E33-427D-AFAB-19D8FA54697D}"/>
              </a:ext>
            </a:extLst>
          </p:cNvPr>
          <p:cNvPicPr>
            <a:picLocks noChangeAspect="1"/>
          </p:cNvPicPr>
          <p:nvPr/>
        </p:nvPicPr>
        <p:blipFill>
          <a:blip r:embed="rId5"/>
          <a:stretch>
            <a:fillRect/>
          </a:stretch>
        </p:blipFill>
        <p:spPr>
          <a:xfrm>
            <a:off x="398190" y="1916877"/>
            <a:ext cx="6202173" cy="4708566"/>
          </a:xfrm>
          <a:prstGeom prst="rect">
            <a:avLst/>
          </a:prstGeom>
        </p:spPr>
      </p:pic>
      <p:sp>
        <p:nvSpPr>
          <p:cNvPr id="6" name="Arrow: Right 5">
            <a:extLst>
              <a:ext uri="{FF2B5EF4-FFF2-40B4-BE49-F238E27FC236}">
                <a16:creationId xmlns:a16="http://schemas.microsoft.com/office/drawing/2014/main" id="{F9308ABD-6018-451A-BE6F-2B984F799957}"/>
              </a:ext>
            </a:extLst>
          </p:cNvPr>
          <p:cNvSpPr/>
          <p:nvPr/>
        </p:nvSpPr>
        <p:spPr bwMode="auto">
          <a:xfrm>
            <a:off x="720090" y="3868387"/>
            <a:ext cx="1904357" cy="513608"/>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a:xfrm>
            <a:off x="269240" y="289511"/>
            <a:ext cx="11655840" cy="899665"/>
          </a:xfrm>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pic>
        <p:nvPicPr>
          <p:cNvPr id="4" name="Graphic 3">
            <a:extLst>
              <a:ext uri="{FF2B5EF4-FFF2-40B4-BE49-F238E27FC236}">
                <a16:creationId xmlns:a16="http://schemas.microsoft.com/office/drawing/2014/main" id="{BA7081A9-2D79-456B-B70B-AA2E1C5AB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800" y="2257512"/>
            <a:ext cx="1095375" cy="1095375"/>
          </a:xfrm>
          <a:prstGeom prst="rect">
            <a:avLst/>
          </a:prstGeom>
        </p:spPr>
      </p:pic>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pic>
        <p:nvPicPr>
          <p:cNvPr id="6" name="Graphic 5">
            <a:extLst>
              <a:ext uri="{FF2B5EF4-FFF2-40B4-BE49-F238E27FC236}">
                <a16:creationId xmlns:a16="http://schemas.microsoft.com/office/drawing/2014/main" id="{DFCE92CE-2997-4B1B-8B92-4B5B65ABB8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99" y="3770415"/>
            <a:ext cx="1095375" cy="1095375"/>
          </a:xfrm>
          <a:prstGeom prst="rect">
            <a:avLst/>
          </a:prstGeom>
        </p:spPr>
      </p:pic>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pic>
        <p:nvPicPr>
          <p:cNvPr id="8" name="Graphic 7">
            <a:extLst>
              <a:ext uri="{FF2B5EF4-FFF2-40B4-BE49-F238E27FC236}">
                <a16:creationId xmlns:a16="http://schemas.microsoft.com/office/drawing/2014/main" id="{3EFC6910-8958-4BB0-BF3E-A0BA8914C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99" y="5182649"/>
            <a:ext cx="1095375" cy="1171575"/>
          </a:xfrm>
          <a:prstGeom prst="rect">
            <a:avLst/>
          </a:prstGeom>
        </p:spPr>
      </p:pic>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editor for developing .NET apps on a Mac OS development machine. </a:t>
            </a:r>
          </a:p>
        </p:txBody>
      </p:sp>
    </p:spTree>
    <p:extLst>
      <p:ext uri="{BB962C8B-B14F-4D97-AF65-F5344CB8AC3E}">
        <p14:creationId xmlns:p14="http://schemas.microsoft.com/office/powerpoint/2010/main" val="17082117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p:txBody>
          <a:bodyPr/>
          <a:lstStyle/>
          <a:p>
            <a:r>
              <a:rPr lang="en-US" dirty="0"/>
              <a:t>Demo – Get Started with .NET</a:t>
            </a:r>
          </a:p>
        </p:txBody>
      </p:sp>
    </p:spTree>
    <p:extLst>
      <p:ext uri="{BB962C8B-B14F-4D97-AF65-F5344CB8AC3E}">
        <p14:creationId xmlns:p14="http://schemas.microsoft.com/office/powerpoint/2010/main" val="13362628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369402" y="3768059"/>
            <a:ext cx="8385804"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25">
                    <a:defRPr/>
                  </a:pPr>
                  <a:endParaRPr lang="en-US" sz="1333"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6020">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6020">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6020">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sz="1333" dirty="0">
                      <a:solidFill>
                        <a:srgbClr val="FFFFFF"/>
                      </a:solidFill>
                      <a:latin typeface="Segoe UI Semibold" panose="020B0702040204020203" pitchFamily="34" charset="0"/>
                      <a:cs typeface="Segoe UI Semibold" panose="020B0702040204020203" pitchFamily="34" charset="0"/>
                    </a:rPr>
                    <a:t>LIBRARIES</a:t>
                  </a:r>
                  <a:endParaRPr lang="en-US" sz="1067"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algn="ctr" defTabSz="913830">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3"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algn="ctr" defTabSz="914025">
                  <a:lnSpc>
                    <a:spcPct val="90000"/>
                  </a:lnSpc>
                  <a:defRPr/>
                </a:pPr>
                <a:r>
                  <a:rPr lang="en-US" sz="1867" b="1" kern="0" dirty="0">
                    <a:solidFill>
                      <a:srgbClr val="FFFFFF"/>
                    </a:solidFill>
                    <a:latin typeface="Segoe UI"/>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endParaRPr lang="en-US" sz="1067" dirty="0">
                <a:solidFill>
                  <a:srgbClr val="FFFFFF"/>
                </a:solidFill>
                <a:latin typeface="Segoe UI"/>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latin typeface="Segoe UI Light"/>
              </a:rPr>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8750421" y="1670701"/>
            <a:ext cx="2357651" cy="4592162"/>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26">
                    <a:defRPr/>
                  </a:pPr>
                  <a:r>
                    <a:rPr lang="en-US" sz="2800" kern="0" dirty="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4025">
                    <a:defRPr/>
                  </a:pPr>
                  <a:r>
                    <a:rPr lang="en-US" sz="1867" dirty="0">
                      <a:latin typeface="Segoe UI"/>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algn="ctr" defTabSz="896020">
                  <a:lnSpc>
                    <a:spcPct val="90000"/>
                  </a:lnSpc>
                  <a:defRPr/>
                </a:pPr>
                <a:r>
                  <a:rPr lang="en-US" sz="1200" b="1" kern="0" dirty="0">
                    <a:gradFill>
                      <a:gsLst>
                        <a:gs pos="2804">
                          <a:srgbClr val="505050"/>
                        </a:gs>
                        <a:gs pos="26000">
                          <a:srgbClr val="505050"/>
                        </a:gs>
                      </a:gsLst>
                      <a:lin ang="5400000" scaled="1"/>
                    </a:gradFill>
                    <a:latin typeface="Segoe UI"/>
                    <a:cs typeface="Segoe UI Semilight" panose="020B04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algn="ctr" defTabSz="896020">
                  <a:lnSpc>
                    <a:spcPct val="90000"/>
                  </a:lnSpc>
                  <a:defRPr/>
                </a:pPr>
                <a:r>
                  <a:rPr lang="en-US" sz="1200" b="1"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algn="ctr" defTabSz="861065">
                    <a:lnSpc>
                      <a:spcPct val="90000"/>
                    </a:lnSpc>
                    <a:defRPr/>
                  </a:pPr>
                  <a:r>
                    <a:rPr lang="en-US" sz="1200" b="1" kern="0" dirty="0">
                      <a:gradFill>
                        <a:gsLst>
                          <a:gs pos="2804">
                            <a:srgbClr val="505050"/>
                          </a:gs>
                          <a:gs pos="26000">
                            <a:srgbClr val="505050"/>
                          </a:gs>
                        </a:gsLst>
                        <a:lin ang="5400000" scaled="1"/>
                      </a:gradFill>
                      <a:latin typeface="Segoe UI"/>
                      <a:cs typeface="Segoe UI Semilight" panose="020B04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algn="ctr" defTabSz="861065">
                    <a:lnSpc>
                      <a:spcPct val="90000"/>
                    </a:lnSpc>
                    <a:defRPr/>
                  </a:pPr>
                  <a:r>
                    <a:rPr lang="en-US" sz="1200" b="1" kern="0" dirty="0">
                      <a:gradFill>
                        <a:gsLst>
                          <a:gs pos="2804">
                            <a:srgbClr val="505050"/>
                          </a:gs>
                          <a:gs pos="26000">
                            <a:srgbClr val="505050"/>
                          </a:gs>
                        </a:gsLst>
                        <a:lin ang="5400000" scaled="1"/>
                      </a:gradFill>
                      <a:latin typeface="Segoe UI"/>
                      <a:cs typeface="Segoe UI Semilight" panose="020B04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sp>
        <p:nvSpPr>
          <p:cNvPr id="37" name="Rectangle 36">
            <a:extLst>
              <a:ext uri="{FF2B5EF4-FFF2-40B4-BE49-F238E27FC236}">
                <a16:creationId xmlns:a16="http://schemas.microsoft.com/office/drawing/2014/main" id="{BC2F7037-35A1-4512-A32C-64E5ECAEE189}"/>
              </a:ext>
            </a:extLst>
          </p:cNvPr>
          <p:cNvSpPr/>
          <p:nvPr/>
        </p:nvSpPr>
        <p:spPr bwMode="auto">
          <a:xfrm>
            <a:off x="369403" y="1668093"/>
            <a:ext cx="1314064" cy="2034495"/>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DESKTOP</a:t>
            </a:r>
          </a:p>
        </p:txBody>
      </p:sp>
      <p:sp>
        <p:nvSpPr>
          <p:cNvPr id="38" name="Rectangle 37">
            <a:extLst>
              <a:ext uri="{FF2B5EF4-FFF2-40B4-BE49-F238E27FC236}">
                <a16:creationId xmlns:a16="http://schemas.microsoft.com/office/drawing/2014/main" id="{B6635CF6-C36F-4C56-A0E4-973EE65C5FFC}"/>
              </a:ext>
            </a:extLst>
          </p:cNvPr>
          <p:cNvSpPr/>
          <p:nvPr/>
        </p:nvSpPr>
        <p:spPr bwMode="auto">
          <a:xfrm>
            <a:off x="1733914" y="1668094"/>
            <a:ext cx="1314064" cy="203449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WEB APPS, CLOUD SERVICES</a:t>
            </a:r>
          </a:p>
        </p:txBody>
      </p:sp>
      <p:sp>
        <p:nvSpPr>
          <p:cNvPr id="62" name="Rectangle 61">
            <a:extLst>
              <a:ext uri="{FF2B5EF4-FFF2-40B4-BE49-F238E27FC236}">
                <a16:creationId xmlns:a16="http://schemas.microsoft.com/office/drawing/2014/main" id="{9C4FAAD4-D841-4246-B51F-69DED46E476C}"/>
              </a:ext>
            </a:extLst>
          </p:cNvPr>
          <p:cNvSpPr/>
          <p:nvPr/>
        </p:nvSpPr>
        <p:spPr bwMode="auto">
          <a:xfrm>
            <a:off x="3106157" y="1668094"/>
            <a:ext cx="1314064" cy="2030020"/>
          </a:xfrm>
          <a:prstGeom prst="rect">
            <a:avLst/>
          </a:prstGeom>
          <a:solidFill>
            <a:srgbClr val="92D05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MOBILE</a:t>
            </a:r>
          </a:p>
        </p:txBody>
      </p:sp>
      <p:sp>
        <p:nvSpPr>
          <p:cNvPr id="63" name="Rectangle 62">
            <a:extLst>
              <a:ext uri="{FF2B5EF4-FFF2-40B4-BE49-F238E27FC236}">
                <a16:creationId xmlns:a16="http://schemas.microsoft.com/office/drawing/2014/main" id="{848EACA7-7F3B-4462-A8F3-BFCA71CA34B5}"/>
              </a:ext>
            </a:extLst>
          </p:cNvPr>
          <p:cNvSpPr/>
          <p:nvPr/>
        </p:nvSpPr>
        <p:spPr bwMode="auto">
          <a:xfrm>
            <a:off x="4469596" y="1681447"/>
            <a:ext cx="1314065" cy="2016667"/>
          </a:xfrm>
          <a:prstGeom prst="rect">
            <a:avLst/>
          </a:prstGeom>
          <a:solidFill>
            <a:schemeClr val="accent1">
              <a:lumMod val="40000"/>
              <a:lumOff val="60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GAMES</a:t>
            </a:r>
          </a:p>
        </p:txBody>
      </p:sp>
      <p:sp>
        <p:nvSpPr>
          <p:cNvPr id="64" name="Rectangle 63">
            <a:extLst>
              <a:ext uri="{FF2B5EF4-FFF2-40B4-BE49-F238E27FC236}">
                <a16:creationId xmlns:a16="http://schemas.microsoft.com/office/drawing/2014/main" id="{99351268-B0C1-4246-9A60-90108E818956}"/>
              </a:ext>
            </a:extLst>
          </p:cNvPr>
          <p:cNvSpPr/>
          <p:nvPr/>
        </p:nvSpPr>
        <p:spPr bwMode="auto">
          <a:xfrm>
            <a:off x="5844466" y="1673104"/>
            <a:ext cx="1350454" cy="2025010"/>
          </a:xfrm>
          <a:prstGeom prst="rect">
            <a:avLst/>
          </a:prstGeom>
          <a:solidFill>
            <a:schemeClr val="accent1">
              <a:lumMod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IoT</a:t>
            </a:r>
          </a:p>
        </p:txBody>
      </p:sp>
      <p:sp>
        <p:nvSpPr>
          <p:cNvPr id="65" name="Rectangle 64">
            <a:extLst>
              <a:ext uri="{FF2B5EF4-FFF2-40B4-BE49-F238E27FC236}">
                <a16:creationId xmlns:a16="http://schemas.microsoft.com/office/drawing/2014/main" id="{34542F12-3579-456B-BDF0-C79365885150}"/>
              </a:ext>
            </a:extLst>
          </p:cNvPr>
          <p:cNvSpPr/>
          <p:nvPr/>
        </p:nvSpPr>
        <p:spPr bwMode="auto">
          <a:xfrm>
            <a:off x="7219334" y="1670699"/>
            <a:ext cx="1507037" cy="2025010"/>
          </a:xfrm>
          <a:prstGeom prst="rect">
            <a:avLst/>
          </a:prstGeom>
          <a:solidFill>
            <a:srgbClr val="00B05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ARTIFICIAL INTELLEGENCE</a:t>
            </a:r>
          </a:p>
        </p:txBody>
      </p:sp>
    </p:spTree>
    <p:extLst>
      <p:ext uri="{BB962C8B-B14F-4D97-AF65-F5344CB8AC3E}">
        <p14:creationId xmlns:p14="http://schemas.microsoft.com/office/powerpoint/2010/main" val="4944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168286"/>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00" dirty="0">
              <a:solidFill>
                <a:schemeClr val="bg1"/>
              </a:solidFill>
              <a:hlinkClick r:id="rId3"/>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grpSp>
        <p:nvGrpSpPr>
          <p:cNvPr id="12" name="Group 11">
            <a:extLst>
              <a:ext uri="{FF2B5EF4-FFF2-40B4-BE49-F238E27FC236}">
                <a16:creationId xmlns:a16="http://schemas.microsoft.com/office/drawing/2014/main" id="{5FFDC5A7-B86D-4935-9A13-5089169E313E}"/>
              </a:ext>
            </a:extLst>
          </p:cNvPr>
          <p:cNvGrpSpPr/>
          <p:nvPr/>
        </p:nvGrpSpPr>
        <p:grpSpPr>
          <a:xfrm>
            <a:off x="1449704" y="38162"/>
            <a:ext cx="9292590" cy="5707858"/>
            <a:chOff x="1449704" y="7620"/>
            <a:chExt cx="9292590" cy="5644323"/>
          </a:xfrm>
        </p:grpSpPr>
        <p:sp>
          <p:nvSpPr>
            <p:cNvPr id="8" name="Rectangle 7">
              <a:extLst>
                <a:ext uri="{FF2B5EF4-FFF2-40B4-BE49-F238E27FC236}">
                  <a16:creationId xmlns:a16="http://schemas.microsoft.com/office/drawing/2014/main" id="{32151440-F6B1-4AAA-8C10-03A7BF638D4C}"/>
                </a:ext>
              </a:extLst>
            </p:cNvPr>
            <p:cNvSpPr/>
            <p:nvPr/>
          </p:nvSpPr>
          <p:spPr bwMode="auto">
            <a:xfrm>
              <a:off x="1449704" y="7620"/>
              <a:ext cx="9292590" cy="5549889"/>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049ED6B-4787-444A-AAEB-40563E2371E9}"/>
                </a:ext>
              </a:extLst>
            </p:cNvPr>
            <p:cNvGrpSpPr/>
            <p:nvPr/>
          </p:nvGrpSpPr>
          <p:grpSpPr>
            <a:xfrm>
              <a:off x="3490309" y="9843"/>
              <a:ext cx="5183680" cy="5642100"/>
              <a:chOff x="3490309" y="2223"/>
              <a:chExt cx="5183680" cy="5642100"/>
            </a:xfrm>
          </p:grpSpPr>
          <p:pic>
            <p:nvPicPr>
              <p:cNvPr id="10" name="Picture 9" descr="A close up of a device&#10;&#10;Description generated with high confidence">
                <a:extLst>
                  <a:ext uri="{FF2B5EF4-FFF2-40B4-BE49-F238E27FC236}">
                    <a16:creationId xmlns:a16="http://schemas.microsoft.com/office/drawing/2014/main" id="{D032E77A-EF8F-491F-AD9C-FCA3B071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309" y="2223"/>
                <a:ext cx="5183680" cy="5642100"/>
              </a:xfrm>
              <a:prstGeom prst="rect">
                <a:avLst/>
              </a:prstGeom>
            </p:spPr>
          </p:pic>
          <p:sp>
            <p:nvSpPr>
              <p:cNvPr id="11" name="TextBox 10">
                <a:extLst>
                  <a:ext uri="{FF2B5EF4-FFF2-40B4-BE49-F238E27FC236}">
                    <a16:creationId xmlns:a16="http://schemas.microsoft.com/office/drawing/2014/main" id="{4E4880F8-BDBA-4C44-8F0B-26F45653A65A}"/>
                  </a:ext>
                </a:extLst>
              </p:cNvPr>
              <p:cNvSpPr txBox="1"/>
              <p:nvPr/>
            </p:nvSpPr>
            <p:spPr>
              <a:xfrm>
                <a:off x="4250919" y="1009127"/>
                <a:ext cx="3566160"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b="1" dirty="0">
                    <a:solidFill>
                      <a:schemeClr val="accent3">
                        <a:lumMod val="60000"/>
                        <a:lumOff val="40000"/>
                      </a:schemeClr>
                    </a:solidFill>
                  </a:rPr>
                  <a:t>THANK YOU</a:t>
                </a:r>
              </a:p>
            </p:txBody>
          </p:sp>
        </p:grpSp>
      </p:grpSp>
    </p:spTree>
    <p:extLst>
      <p:ext uri="{BB962C8B-B14F-4D97-AF65-F5344CB8AC3E}">
        <p14:creationId xmlns:p14="http://schemas.microsoft.com/office/powerpoint/2010/main" val="219480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1" name="Rectangle 40"/>
          <p:cNvSpPr/>
          <p:nvPr/>
        </p:nvSpPr>
        <p:spPr>
          <a:xfrm>
            <a:off x="3896037" y="5569527"/>
            <a:ext cx="4399925" cy="816506"/>
          </a:xfrm>
          <a:prstGeom prst="rect">
            <a:avLst/>
          </a:prstGeom>
        </p:spPr>
        <p:txBody>
          <a:bodyPr wrap="square">
            <a:spAutoFit/>
          </a:bodyPr>
          <a:lstStyle/>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Calibri" panose="020F0502020204030204"/>
                <a:ea typeface="+mn-ea"/>
                <a:cs typeface="+mn-cs"/>
              </a:rPr>
              <a:t>#2 demanded primary technology</a:t>
            </a:r>
          </a:p>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chemeClr val="bg1"/>
                </a:solidFill>
                <a:effectLst/>
                <a:uLnTx/>
                <a:uFillTx/>
                <a:latin typeface="Calibri" panose="020F0502020204030204"/>
                <a:ea typeface="+mn-ea"/>
                <a:cs typeface="+mn-cs"/>
              </a:rPr>
              <a:t>(LinkedIn)</a:t>
            </a:r>
          </a:p>
        </p:txBody>
      </p:sp>
      <p:pic>
        <p:nvPicPr>
          <p:cNvPr id="2" name="Picture 1"/>
          <p:cNvPicPr>
            <a:picLocks noChangeAspect="1"/>
          </p:cNvPicPr>
          <p:nvPr/>
        </p:nvPicPr>
        <p:blipFill>
          <a:blip r:embed="rId3"/>
          <a:stretch>
            <a:fillRect/>
          </a:stretch>
        </p:blipFill>
        <p:spPr>
          <a:xfrm>
            <a:off x="1810027" y="1463876"/>
            <a:ext cx="8365436" cy="4105651"/>
          </a:xfrm>
          <a:prstGeom prst="rect">
            <a:avLst/>
          </a:prstGeom>
        </p:spPr>
      </p:pic>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.NET is a sought after job skill</a:t>
            </a:r>
          </a:p>
        </p:txBody>
      </p:sp>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20B1-25ED-43A8-8396-D7E0B1D5E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0"/>
            <a:ext cx="13224095" cy="6858000"/>
          </a:xfrm>
          <a:prstGeom prst="rect">
            <a:avLst/>
          </a:prstGeom>
        </p:spPr>
      </p:pic>
      <p:sp>
        <p:nvSpPr>
          <p:cNvPr id="2" name="TextBox 1">
            <a:extLst>
              <a:ext uri="{FF2B5EF4-FFF2-40B4-BE49-F238E27FC236}">
                <a16:creationId xmlns:a16="http://schemas.microsoft.com/office/drawing/2014/main" id="{4C0BFD29-A907-4999-A57C-0D6FB747C4AA}"/>
              </a:ext>
            </a:extLst>
          </p:cNvPr>
          <p:cNvSpPr txBox="1"/>
          <p:nvPr/>
        </p:nvSpPr>
        <p:spPr>
          <a:xfrm>
            <a:off x="658368" y="2316480"/>
            <a:ext cx="9704832" cy="2733056"/>
          </a:xfrm>
          <a:prstGeom prst="rect">
            <a:avLst/>
          </a:prstGeom>
          <a:noFill/>
        </p:spPr>
        <p:txBody>
          <a:bodyPr wrap="square" lIns="182880" tIns="146304" rIns="182880" bIns="146304" rtlCol="0">
            <a:spAutoFit/>
          </a:bodyPr>
          <a:lstStyle/>
          <a:p>
            <a:pPr algn="ctr">
              <a:lnSpc>
                <a:spcPct val="90000"/>
              </a:lnSpc>
              <a:spcAft>
                <a:spcPts val="600"/>
              </a:spcAft>
            </a:pPr>
            <a:r>
              <a:rPr lang="en-US" sz="8800" b="1" dirty="0">
                <a:solidFill>
                  <a:srgbClr val="7030A0"/>
                </a:solidFill>
              </a:rPr>
              <a:t>We didn’t build this alone.</a:t>
            </a:r>
          </a:p>
        </p:txBody>
      </p:sp>
    </p:spTree>
    <p:extLst>
      <p:ext uri="{BB962C8B-B14F-4D97-AF65-F5344CB8AC3E}">
        <p14:creationId xmlns:p14="http://schemas.microsoft.com/office/powerpoint/2010/main" val="24925238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en-US" sz="3600" dirty="0">
                <a:latin typeface="Segoe UI Light" panose="020B0502040204020203" pitchFamily="34" charset="0"/>
                <a:cs typeface="Segoe UI Light" panose="020B0502040204020203" pitchFamily="34" charset="0"/>
              </a:rPr>
              <a:t>.NET named Top 30 Highest Velocity OSS Projects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grpSp>
        <p:nvGrpSpPr>
          <p:cNvPr id="159" name="Group 158"/>
          <p:cNvGrpSpPr/>
          <p:nvPr/>
        </p:nvGrpSpPr>
        <p:grpSpPr>
          <a:xfrm>
            <a:off x="3728083" y="948580"/>
            <a:ext cx="5034751" cy="4834368"/>
            <a:chOff x="3802492" y="966742"/>
            <a:chExt cx="5136433" cy="4932008"/>
          </a:xfrm>
        </p:grpSpPr>
        <p:sp>
          <p:nvSpPr>
            <p:cNvPr id="10" name="Oval 9"/>
            <p:cNvSpPr/>
            <p:nvPr/>
          </p:nvSpPr>
          <p:spPr bwMode="auto">
            <a:xfrm>
              <a:off x="4149720" y="1428747"/>
              <a:ext cx="4137022" cy="4137028"/>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85906" y="1879595"/>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808938" y="4908149"/>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99033" y="5037177"/>
              <a:ext cx="610408" cy="626252"/>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955355" y="3858097"/>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614848" y="4870844"/>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751631" y="5037179"/>
              <a:ext cx="717034" cy="632268"/>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729230" y="966742"/>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937505" y="1200514"/>
              <a:ext cx="558333" cy="565584"/>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253323" y="1940574"/>
              <a:ext cx="574838" cy="693477"/>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359537" y="1897062"/>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529549" y="1989914"/>
              <a:ext cx="645477" cy="653037"/>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553361" y="3864788"/>
              <a:ext cx="990599" cy="990601"/>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792274" y="4028586"/>
              <a:ext cx="546718" cy="655542"/>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5" name="Group 154"/>
            <p:cNvGrpSpPr/>
            <p:nvPr/>
          </p:nvGrpSpPr>
          <p:grpSpPr>
            <a:xfrm>
              <a:off x="3802492" y="3020407"/>
              <a:ext cx="671723" cy="671724"/>
              <a:chOff x="3802495" y="3020406"/>
              <a:chExt cx="671724" cy="671724"/>
            </a:xfrm>
          </p:grpSpPr>
          <p:sp>
            <p:nvSpPr>
              <p:cNvPr id="154" name="Oval 153"/>
              <p:cNvSpPr/>
              <p:nvPr/>
            </p:nvSpPr>
            <p:spPr bwMode="auto">
              <a:xfrm>
                <a:off x="3802495" y="3020406"/>
                <a:ext cx="671724" cy="671724"/>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49" name="Group 49"/>
              <p:cNvGrpSpPr>
                <a:grpSpLocks noChangeAspect="1"/>
              </p:cNvGrpSpPr>
              <p:nvPr/>
            </p:nvGrpSpPr>
            <p:grpSpPr bwMode="auto">
              <a:xfrm>
                <a:off x="3949980" y="3209536"/>
                <a:ext cx="469620" cy="299956"/>
                <a:chOff x="3417" y="1882"/>
                <a:chExt cx="1002" cy="640"/>
              </a:xfrm>
              <a:solidFill>
                <a:schemeClr val="bg1"/>
              </a:solidFill>
            </p:grpSpPr>
            <p:sp>
              <p:nvSpPr>
                <p:cNvPr id="151" name="Freeform 50"/>
                <p:cNvSpPr>
                  <a:spLocks noEditPoints="1"/>
                </p:cNvSpPr>
                <p:nvPr/>
              </p:nvSpPr>
              <p:spPr bwMode="auto">
                <a:xfrm>
                  <a:off x="3417" y="1914"/>
                  <a:ext cx="34" cy="598"/>
                </a:xfrm>
                <a:custGeom>
                  <a:avLst/>
                  <a:gdLst>
                    <a:gd name="T0" fmla="*/ 17 w 17"/>
                    <a:gd name="T1" fmla="*/ 10 h 296"/>
                    <a:gd name="T2" fmla="*/ 8 w 17"/>
                    <a:gd name="T3" fmla="*/ 19 h 296"/>
                    <a:gd name="T4" fmla="*/ 0 w 17"/>
                    <a:gd name="T5" fmla="*/ 10 h 296"/>
                    <a:gd name="T6" fmla="*/ 9 w 17"/>
                    <a:gd name="T7" fmla="*/ 0 h 296"/>
                    <a:gd name="T8" fmla="*/ 17 w 17"/>
                    <a:gd name="T9" fmla="*/ 10 h 296"/>
                    <a:gd name="T10" fmla="*/ 4 w 17"/>
                    <a:gd name="T11" fmla="*/ 296 h 296"/>
                    <a:gd name="T12" fmla="*/ 4 w 17"/>
                    <a:gd name="T13" fmla="*/ 77 h 296"/>
                    <a:gd name="T14" fmla="*/ 13 w 17"/>
                    <a:gd name="T15" fmla="*/ 77 h 296"/>
                    <a:gd name="T16" fmla="*/ 13 w 17"/>
                    <a:gd name="T17" fmla="*/ 296 h 296"/>
                    <a:gd name="T18" fmla="*/ 4 w 17"/>
                    <a:gd name="T19"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96">
                      <a:moveTo>
                        <a:pt x="17" y="10"/>
                      </a:moveTo>
                      <a:cubicBezTo>
                        <a:pt x="17" y="15"/>
                        <a:pt x="14" y="19"/>
                        <a:pt x="8" y="19"/>
                      </a:cubicBezTo>
                      <a:cubicBezTo>
                        <a:pt x="4" y="19"/>
                        <a:pt x="0" y="15"/>
                        <a:pt x="0" y="10"/>
                      </a:cubicBezTo>
                      <a:cubicBezTo>
                        <a:pt x="0" y="5"/>
                        <a:pt x="4" y="0"/>
                        <a:pt x="9" y="0"/>
                      </a:cubicBezTo>
                      <a:cubicBezTo>
                        <a:pt x="14" y="0"/>
                        <a:pt x="17" y="5"/>
                        <a:pt x="17" y="10"/>
                      </a:cubicBezTo>
                      <a:close/>
                      <a:moveTo>
                        <a:pt x="4" y="296"/>
                      </a:moveTo>
                      <a:cubicBezTo>
                        <a:pt x="4" y="77"/>
                        <a:pt x="4" y="77"/>
                        <a:pt x="4" y="77"/>
                      </a:cubicBezTo>
                      <a:cubicBezTo>
                        <a:pt x="13" y="77"/>
                        <a:pt x="13" y="77"/>
                        <a:pt x="13" y="77"/>
                      </a:cubicBezTo>
                      <a:cubicBezTo>
                        <a:pt x="13" y="296"/>
                        <a:pt x="13" y="296"/>
                        <a:pt x="13" y="296"/>
                      </a:cubicBezTo>
                      <a:lnTo>
                        <a:pt x="4"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52" name="Freeform 51"/>
                <p:cNvSpPr>
                  <a:spLocks noEditPoints="1"/>
                </p:cNvSpPr>
                <p:nvPr/>
              </p:nvSpPr>
              <p:spPr bwMode="auto">
                <a:xfrm>
                  <a:off x="3536" y="1882"/>
                  <a:ext cx="510" cy="640"/>
                </a:xfrm>
                <a:custGeom>
                  <a:avLst/>
                  <a:gdLst>
                    <a:gd name="T0" fmla="*/ 253 w 253"/>
                    <a:gd name="T1" fmla="*/ 156 h 317"/>
                    <a:gd name="T2" fmla="*/ 124 w 253"/>
                    <a:gd name="T3" fmla="*/ 317 h 317"/>
                    <a:gd name="T4" fmla="*/ 0 w 253"/>
                    <a:gd name="T5" fmla="*/ 161 h 317"/>
                    <a:gd name="T6" fmla="*/ 129 w 253"/>
                    <a:gd name="T7" fmla="*/ 0 h 317"/>
                    <a:gd name="T8" fmla="*/ 253 w 253"/>
                    <a:gd name="T9" fmla="*/ 156 h 317"/>
                    <a:gd name="T10" fmla="*/ 10 w 253"/>
                    <a:gd name="T11" fmla="*/ 158 h 317"/>
                    <a:gd name="T12" fmla="*/ 125 w 253"/>
                    <a:gd name="T13" fmla="*/ 307 h 317"/>
                    <a:gd name="T14" fmla="*/ 243 w 253"/>
                    <a:gd name="T15" fmla="*/ 157 h 317"/>
                    <a:gd name="T16" fmla="*/ 130 w 253"/>
                    <a:gd name="T17" fmla="*/ 11 h 317"/>
                    <a:gd name="T18" fmla="*/ 10 w 253"/>
                    <a:gd name="T19" fmla="*/ 15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7">
                      <a:moveTo>
                        <a:pt x="253" y="156"/>
                      </a:moveTo>
                      <a:cubicBezTo>
                        <a:pt x="253" y="266"/>
                        <a:pt x="191" y="317"/>
                        <a:pt x="124" y="317"/>
                      </a:cubicBezTo>
                      <a:cubicBezTo>
                        <a:pt x="56" y="317"/>
                        <a:pt x="0" y="262"/>
                        <a:pt x="0" y="161"/>
                      </a:cubicBezTo>
                      <a:cubicBezTo>
                        <a:pt x="0" y="56"/>
                        <a:pt x="58" y="0"/>
                        <a:pt x="129" y="0"/>
                      </a:cubicBezTo>
                      <a:cubicBezTo>
                        <a:pt x="199" y="0"/>
                        <a:pt x="253" y="55"/>
                        <a:pt x="253" y="156"/>
                      </a:cubicBezTo>
                      <a:close/>
                      <a:moveTo>
                        <a:pt x="10" y="158"/>
                      </a:moveTo>
                      <a:cubicBezTo>
                        <a:pt x="10" y="242"/>
                        <a:pt x="50" y="307"/>
                        <a:pt x="125" y="307"/>
                      </a:cubicBezTo>
                      <a:cubicBezTo>
                        <a:pt x="200" y="307"/>
                        <a:pt x="243" y="240"/>
                        <a:pt x="243" y="157"/>
                      </a:cubicBezTo>
                      <a:cubicBezTo>
                        <a:pt x="243" y="81"/>
                        <a:pt x="209" y="11"/>
                        <a:pt x="130" y="11"/>
                      </a:cubicBezTo>
                      <a:cubicBezTo>
                        <a:pt x="51" y="11"/>
                        <a:pt x="10" y="77"/>
                        <a:pt x="1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53" name="Freeform 52"/>
                <p:cNvSpPr>
                  <a:spLocks/>
                </p:cNvSpPr>
                <p:nvPr/>
              </p:nvSpPr>
              <p:spPr bwMode="auto">
                <a:xfrm>
                  <a:off x="4104" y="1884"/>
                  <a:ext cx="315" cy="636"/>
                </a:xfrm>
                <a:custGeom>
                  <a:avLst/>
                  <a:gdLst>
                    <a:gd name="T0" fmla="*/ 4 w 156"/>
                    <a:gd name="T1" fmla="*/ 287 h 315"/>
                    <a:gd name="T2" fmla="*/ 67 w 156"/>
                    <a:gd name="T3" fmla="*/ 307 h 315"/>
                    <a:gd name="T4" fmla="*/ 147 w 156"/>
                    <a:gd name="T5" fmla="*/ 234 h 315"/>
                    <a:gd name="T6" fmla="*/ 79 w 156"/>
                    <a:gd name="T7" fmla="*/ 154 h 315"/>
                    <a:gd name="T8" fmla="*/ 7 w 156"/>
                    <a:gd name="T9" fmla="*/ 77 h 315"/>
                    <a:gd name="T10" fmla="*/ 91 w 156"/>
                    <a:gd name="T11" fmla="*/ 0 h 315"/>
                    <a:gd name="T12" fmla="*/ 145 w 156"/>
                    <a:gd name="T13" fmla="*/ 13 h 315"/>
                    <a:gd name="T14" fmla="*/ 142 w 156"/>
                    <a:gd name="T15" fmla="*/ 21 h 315"/>
                    <a:gd name="T16" fmla="*/ 90 w 156"/>
                    <a:gd name="T17" fmla="*/ 9 h 315"/>
                    <a:gd name="T18" fmla="*/ 17 w 156"/>
                    <a:gd name="T19" fmla="*/ 76 h 315"/>
                    <a:gd name="T20" fmla="*/ 87 w 156"/>
                    <a:gd name="T21" fmla="*/ 147 h 315"/>
                    <a:gd name="T22" fmla="*/ 156 w 156"/>
                    <a:gd name="T23" fmla="*/ 232 h 315"/>
                    <a:gd name="T24" fmla="*/ 65 w 156"/>
                    <a:gd name="T25" fmla="*/ 315 h 315"/>
                    <a:gd name="T26" fmla="*/ 0 w 156"/>
                    <a:gd name="T27" fmla="*/ 296 h 315"/>
                    <a:gd name="T28" fmla="*/ 4 w 156"/>
                    <a:gd name="T29" fmla="*/ 28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315">
                      <a:moveTo>
                        <a:pt x="4" y="287"/>
                      </a:moveTo>
                      <a:cubicBezTo>
                        <a:pt x="19" y="297"/>
                        <a:pt x="45" y="307"/>
                        <a:pt x="67" y="307"/>
                      </a:cubicBezTo>
                      <a:cubicBezTo>
                        <a:pt x="109" y="307"/>
                        <a:pt x="147" y="277"/>
                        <a:pt x="147" y="234"/>
                      </a:cubicBezTo>
                      <a:cubicBezTo>
                        <a:pt x="147" y="193"/>
                        <a:pt x="122" y="172"/>
                        <a:pt x="79" y="154"/>
                      </a:cubicBezTo>
                      <a:cubicBezTo>
                        <a:pt x="41" y="138"/>
                        <a:pt x="7" y="120"/>
                        <a:pt x="7" y="77"/>
                      </a:cubicBezTo>
                      <a:cubicBezTo>
                        <a:pt x="7" y="31"/>
                        <a:pt x="42" y="0"/>
                        <a:pt x="91" y="0"/>
                      </a:cubicBezTo>
                      <a:cubicBezTo>
                        <a:pt x="117" y="0"/>
                        <a:pt x="136" y="7"/>
                        <a:pt x="145" y="13"/>
                      </a:cubicBezTo>
                      <a:cubicBezTo>
                        <a:pt x="142" y="21"/>
                        <a:pt x="142" y="21"/>
                        <a:pt x="142" y="21"/>
                      </a:cubicBezTo>
                      <a:cubicBezTo>
                        <a:pt x="134" y="16"/>
                        <a:pt x="113" y="9"/>
                        <a:pt x="90" y="9"/>
                      </a:cubicBezTo>
                      <a:cubicBezTo>
                        <a:pt x="39" y="9"/>
                        <a:pt x="17" y="47"/>
                        <a:pt x="17" y="76"/>
                      </a:cubicBezTo>
                      <a:cubicBezTo>
                        <a:pt x="17" y="115"/>
                        <a:pt x="47" y="128"/>
                        <a:pt x="87" y="147"/>
                      </a:cubicBezTo>
                      <a:cubicBezTo>
                        <a:pt x="132" y="169"/>
                        <a:pt x="156" y="189"/>
                        <a:pt x="156" y="232"/>
                      </a:cubicBezTo>
                      <a:cubicBezTo>
                        <a:pt x="156" y="278"/>
                        <a:pt x="124" y="315"/>
                        <a:pt x="65" y="315"/>
                      </a:cubicBezTo>
                      <a:cubicBezTo>
                        <a:pt x="41" y="315"/>
                        <a:pt x="13" y="307"/>
                        <a:pt x="0" y="296"/>
                      </a:cubicBezTo>
                      <a:lnTo>
                        <a:pt x="4"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grpSp>
          <p:nvGrpSpPr>
            <p:cNvPr id="158" name="Group 157"/>
            <p:cNvGrpSpPr/>
            <p:nvPr/>
          </p:nvGrpSpPr>
          <p:grpSpPr>
            <a:xfrm>
              <a:off x="7614668" y="3028094"/>
              <a:ext cx="1324257" cy="696518"/>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128687" y="4059565"/>
              <a:ext cx="516302" cy="608496"/>
            </a:xfrm>
            <a:prstGeom prst="rect">
              <a:avLst/>
            </a:prstGeom>
          </p:spPr>
        </p:pic>
      </p:grpSp>
      <p:grpSp>
        <p:nvGrpSpPr>
          <p:cNvPr id="13" name="Group 12">
            <a:extLst>
              <a:ext uri="{FF2B5EF4-FFF2-40B4-BE49-F238E27FC236}">
                <a16:creationId xmlns:a16="http://schemas.microsoft.com/office/drawing/2014/main" id="{C09D9545-E92F-43BE-8CD2-F51FD5756147}"/>
              </a:ext>
            </a:extLst>
          </p:cNvPr>
          <p:cNvGrpSpPr/>
          <p:nvPr/>
        </p:nvGrpSpPr>
        <p:grpSpPr>
          <a:xfrm>
            <a:off x="834533" y="3139"/>
            <a:ext cx="10799684" cy="6856055"/>
            <a:chOff x="834533" y="3139"/>
            <a:chExt cx="10799684"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834533" y="3139"/>
              <a:ext cx="10799684" cy="6856055"/>
              <a:chOff x="778646" y="497"/>
              <a:chExt cx="11016240"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778646" y="497"/>
                <a:ext cx="11016240" cy="6993533"/>
                <a:chOff x="778646" y="497"/>
                <a:chExt cx="11016240" cy="6993533"/>
              </a:xfrm>
            </p:grpSpPr>
            <p:grpSp>
              <p:nvGrpSpPr>
                <p:cNvPr id="147" name="Group 146"/>
                <p:cNvGrpSpPr/>
                <p:nvPr/>
              </p:nvGrpSpPr>
              <p:grpSpPr>
                <a:xfrm>
                  <a:off x="778646" y="497"/>
                  <a:ext cx="11016240" cy="6993533"/>
                  <a:chOff x="777873" y="0"/>
                  <a:chExt cx="11017803"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777873" y="0"/>
                    <a:ext cx="11017803" cy="6994525"/>
                    <a:chOff x="777873" y="0"/>
                    <a:chExt cx="11017803" cy="6994525"/>
                  </a:xfrm>
                </p:grpSpPr>
                <p:pic>
                  <p:nvPicPr>
                    <p:cNvPr id="145" name="Picture 144"/>
                    <p:cNvPicPr>
                      <a:picLocks noChangeAspect="1"/>
                    </p:cNvPicPr>
                    <p:nvPr/>
                  </p:nvPicPr>
                  <p:blipFill rotWithShape="1">
                    <a:blip r:embed="rId5"/>
                    <a:srcRect t="17842" b="17842"/>
                    <a:stretch/>
                  </p:blipFill>
                  <p:spPr>
                    <a:xfrm>
                      <a:off x="777873" y="0"/>
                      <a:ext cx="10880728" cy="6994525"/>
                    </a:xfrm>
                    <a:prstGeom prst="rect">
                      <a:avLst/>
                    </a:prstGeom>
                  </p:spPr>
                </p:pic>
                <p:sp>
                  <p:nvSpPr>
                    <p:cNvPr id="29" name="TextBox 28"/>
                    <p:cNvSpPr txBox="1"/>
                    <p:nvPr/>
                  </p:nvSpPr>
                  <p:spPr>
                    <a:xfrm>
                      <a:off x="3088485" y="3282378"/>
                      <a:ext cx="1096305" cy="503215"/>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iOS</a:t>
                      </a:r>
                    </a:p>
                  </p:txBody>
                </p:sp>
                <p:sp>
                  <p:nvSpPr>
                    <p:cNvPr id="30" name="TextBox 29"/>
                    <p:cNvSpPr txBox="1"/>
                    <p:nvPr/>
                  </p:nvSpPr>
                  <p:spPr>
                    <a:xfrm>
                      <a:off x="10043076" y="3052770"/>
                      <a:ext cx="1752600" cy="503215"/>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macOS</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159"/>
                                        </p:tgtEl>
                                        <p:attrNameLst>
                                          <p:attrName>style.visibility</p:attrName>
                                        </p:attrNameLst>
                                      </p:cBhvr>
                                      <p:to>
                                        <p:strVal val="visible"/>
                                      </p:to>
                                    </p:set>
                                    <p:anim calcmode="lin" valueType="num">
                                      <p:cBhvr>
                                        <p:cTn id="11" dur="500" fill="hold"/>
                                        <p:tgtEl>
                                          <p:spTgt spid="159"/>
                                        </p:tgtEl>
                                        <p:attrNameLst>
                                          <p:attrName>ppt_w</p:attrName>
                                        </p:attrNameLst>
                                      </p:cBhvr>
                                      <p:tavLst>
                                        <p:tav tm="0">
                                          <p:val>
                                            <p:fltVal val="0"/>
                                          </p:val>
                                        </p:tav>
                                        <p:tav tm="100000">
                                          <p:val>
                                            <p:strVal val="#ppt_w"/>
                                          </p:val>
                                        </p:tav>
                                      </p:tavLst>
                                    </p:anim>
                                    <p:anim calcmode="lin" valueType="num">
                                      <p:cBhvr>
                                        <p:cTn id="12" dur="500" fill="hold"/>
                                        <p:tgtEl>
                                          <p:spTgt spid="159"/>
                                        </p:tgtEl>
                                        <p:attrNameLst>
                                          <p:attrName>ppt_h</p:attrName>
                                        </p:attrNameLst>
                                      </p:cBhvr>
                                      <p:tavLst>
                                        <p:tav tm="0">
                                          <p:val>
                                            <p:fltVal val="0"/>
                                          </p:val>
                                        </p:tav>
                                        <p:tav tm="100000">
                                          <p:val>
                                            <p:strVal val="#ppt_h"/>
                                          </p:val>
                                        </p:tav>
                                      </p:tavLst>
                                    </p:anim>
                                    <p:animEffect transition="in" filter="fade">
                                      <p:cBhvr>
                                        <p:cTn id="13" dur="500"/>
                                        <p:tgtEl>
                                          <p:spTgt spid="159"/>
                                        </p:tgtEl>
                                      </p:cBhvr>
                                    </p:animEffect>
                                  </p:childTnLst>
                                </p:cTn>
                              </p:par>
                            </p:childTnLst>
                          </p:cTn>
                        </p:par>
                        <p:par>
                          <p:cTn id="14" fill="hold">
                            <p:stCondLst>
                              <p:cond delay="1250"/>
                            </p:stCondLst>
                            <p:childTnLst>
                              <p:par>
                                <p:cTn id="15" presetID="10" presetClass="exit" presetSubtype="0" fill="hold" grpId="1" nodeType="afterEffect">
                                  <p:stCondLst>
                                    <p:cond delay="0"/>
                                  </p:stCondLst>
                                  <p:childTnLst>
                                    <p:animEffect transition="out" filter="fade">
                                      <p:cBhvr>
                                        <p:cTn id="16" dur="1500"/>
                                        <p:tgtEl>
                                          <p:spTgt spid="11"/>
                                        </p:tgtEl>
                                      </p:cBhvr>
                                    </p:animEffect>
                                    <p:set>
                                      <p:cBhvr>
                                        <p:cTn id="17" dur="1" fill="hold">
                                          <p:stCondLst>
                                            <p:cond delay="1499"/>
                                          </p:stCondLst>
                                        </p:cTn>
                                        <p:tgtEl>
                                          <p:spTgt spid="11"/>
                                        </p:tgtEl>
                                        <p:attrNameLst>
                                          <p:attrName>style.visibility</p:attrName>
                                        </p:attrNameLst>
                                      </p:cBhvr>
                                      <p:to>
                                        <p:strVal val="hidden"/>
                                      </p:to>
                                    </p:set>
                                  </p:childTnLst>
                                </p:cTn>
                              </p:par>
                            </p:childTnLst>
                          </p:cTn>
                        </p:par>
                        <p:par>
                          <p:cTn id="18" fill="hold">
                            <p:stCondLst>
                              <p:cond delay="27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325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sharepoint/v3"/>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11245976-3b4d-4794-a754-317688483df2"/>
    <ds:schemaRef ds:uri="569b343d-e775-480b-9b2b-6a6986deb9b0"/>
    <ds:schemaRef ds:uri="http://purl.org/dc/dcmitype/"/>
  </ds:schemaRefs>
</ds:datastoreItem>
</file>

<file path=customXml/itemProps3.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3026</TotalTime>
  <Words>2841</Words>
  <Application>Microsoft Office PowerPoint</Application>
  <PresentationFormat>Widescreen</PresentationFormat>
  <Paragraphs>270</Paragraphs>
  <Slides>20</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Segoe UI</vt:lpstr>
      <vt:lpstr>Segoe UI Light</vt:lpstr>
      <vt:lpstr>Segoe UI Semibold</vt:lpstr>
      <vt:lpstr>Segoe UI Semilight</vt:lpstr>
      <vt:lpstr>Wingdings</vt:lpstr>
      <vt:lpstr>Dotnet_Template</vt:lpstr>
      <vt:lpstr>1_Dotnet_Template</vt:lpstr>
      <vt:lpstr>PowerPoint Presentation</vt:lpstr>
      <vt:lpstr>PowerPoint Presentation</vt:lpstr>
      <vt:lpstr>PowerPoint Presentation</vt:lpstr>
      <vt:lpstr>.NET is a sought after job skill</vt:lpstr>
      <vt:lpstr>PowerPoint Presentation</vt:lpstr>
      <vt:lpstr>PowerPoint Presentation</vt:lpstr>
      <vt:lpstr>.NET named Top 30 Highest Velocity OSS Projects</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.NET Core Growth</vt:lpstr>
      <vt:lpstr>Learn how to program with C#</vt:lpstr>
      <vt:lpstr>Make it easier with some free tools www.VisualStudio.com </vt:lpstr>
      <vt:lpstr>Demo – Get Started with .NET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1</cp:revision>
  <dcterms:created xsi:type="dcterms:W3CDTF">2018-01-09T22:22:16Z</dcterms:created>
  <dcterms:modified xsi:type="dcterms:W3CDTF">2018-03-20T21:59:52Z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